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72" r:id="rId5"/>
    <p:sldId id="273" r:id="rId6"/>
    <p:sldId id="274" r:id="rId7"/>
    <p:sldId id="275" r:id="rId8"/>
    <p:sldId id="276" r:id="rId9"/>
    <p:sldId id="263" r:id="rId10"/>
    <p:sldId id="278" r:id="rId11"/>
    <p:sldId id="277" r:id="rId12"/>
    <p:sldId id="264" r:id="rId13"/>
    <p:sldId id="265" r:id="rId14"/>
    <p:sldId id="266" r:id="rId15"/>
    <p:sldId id="281" r:id="rId16"/>
    <p:sldId id="280" r:id="rId17"/>
    <p:sldId id="285" r:id="rId18"/>
    <p:sldId id="282" r:id="rId19"/>
    <p:sldId id="283" r:id="rId20"/>
    <p:sldId id="271" r:id="rId21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5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http://www.mecon.gov.ar/download/infoeco/apendice6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http://www.mecon.gov.ar/download/infoeco/apendice5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AR"/>
  <c:chart>
    <c:plotArea>
      <c:layout>
        <c:manualLayout>
          <c:layoutTarget val="inner"/>
          <c:xMode val="edge"/>
          <c:yMode val="edge"/>
          <c:x val="0.1493772965879267"/>
          <c:y val="5.1489936964064918E-2"/>
          <c:w val="0.7339560367454071"/>
          <c:h val="0.89702012607187076"/>
        </c:manualLayout>
      </c:layout>
      <c:barChart>
        <c:barDir val="col"/>
        <c:grouping val="clustered"/>
        <c:ser>
          <c:idx val="0"/>
          <c:order val="0"/>
          <c:cat>
            <c:numRef>
              <c:f>'[apendice6.xls]A6.1 (A)'!$I$9:$R$9</c:f>
              <c:numCache>
                <c:formatCode>0</c:formatCode>
                <c:ptCount val="1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 formatCode="General">
                  <c:v>2007</c:v>
                </c:pt>
                <c:pt idx="8" formatCode="General">
                  <c:v>2008</c:v>
                </c:pt>
                <c:pt idx="9" formatCode="General">
                  <c:v>2009</c:v>
                </c:pt>
              </c:numCache>
            </c:numRef>
          </c:cat>
          <c:val>
            <c:numRef>
              <c:f>'[apendice6.xls]A6.1 (A)'!$I$84:$R$84</c:f>
              <c:numCache>
                <c:formatCode>#,##0.0</c:formatCode>
                <c:ptCount val="10"/>
                <c:pt idx="0">
                  <c:v>-6791.6</c:v>
                </c:pt>
                <c:pt idx="1">
                  <c:v>-8719.299999999992</c:v>
                </c:pt>
                <c:pt idx="2">
                  <c:v>-4549.3000000000084</c:v>
                </c:pt>
                <c:pt idx="3">
                  <c:v>1805.3000000000059</c:v>
                </c:pt>
                <c:pt idx="4">
                  <c:v>11657.8</c:v>
                </c:pt>
                <c:pt idx="5">
                  <c:v>9418.1</c:v>
                </c:pt>
                <c:pt idx="6">
                  <c:v>11622.99</c:v>
                </c:pt>
                <c:pt idx="7">
                  <c:v>9296.08</c:v>
                </c:pt>
                <c:pt idx="8">
                  <c:v>14654.8</c:v>
                </c:pt>
                <c:pt idx="9">
                  <c:v>-7131.1200000000035</c:v>
                </c:pt>
              </c:numCache>
            </c:numRef>
          </c:val>
        </c:ser>
        <c:axId val="47562752"/>
        <c:axId val="47564288"/>
      </c:barChart>
      <c:catAx>
        <c:axId val="47562752"/>
        <c:scaling>
          <c:orientation val="minMax"/>
        </c:scaling>
        <c:axPos val="b"/>
        <c:numFmt formatCode="0" sourceLinked="1"/>
        <c:tickLblPos val="nextTo"/>
        <c:crossAx val="47564288"/>
        <c:crosses val="autoZero"/>
        <c:auto val="1"/>
        <c:lblAlgn val="ctr"/>
        <c:lblOffset val="100"/>
      </c:catAx>
      <c:valAx>
        <c:axId val="47564288"/>
        <c:scaling>
          <c:orientation val="minMax"/>
        </c:scaling>
        <c:axPos val="l"/>
        <c:majorGridlines/>
        <c:numFmt formatCode="#,##0.0" sourceLinked="1"/>
        <c:tickLblPos val="nextTo"/>
        <c:crossAx val="47562752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AR"/>
  <c:style val="5"/>
  <c:chart>
    <c:plotArea>
      <c:layout/>
      <c:barChart>
        <c:barDir val="col"/>
        <c:grouping val="clustered"/>
        <c:ser>
          <c:idx val="0"/>
          <c:order val="0"/>
          <c:cat>
            <c:numRef>
              <c:f>'[apendice5.xls]11. Bce Pagos'!$A$20:$A$29</c:f>
              <c:numCache>
                <c:formatCode>0_ ;[Red]\-0\ </c:formatCode>
                <c:ptCount val="10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</c:numCache>
            </c:numRef>
          </c:cat>
          <c:val>
            <c:numRef>
              <c:f>'[apendice5.xls]11. Bce Pagos'!$B$20:$B$29</c:f>
              <c:numCache>
                <c:formatCode>#,##0_ ;[Red]\-#,##0\ </c:formatCode>
                <c:ptCount val="10"/>
                <c:pt idx="0">
                  <c:v>-8954.5178926276076</c:v>
                </c:pt>
                <c:pt idx="1">
                  <c:v>-3780.4352411935956</c:v>
                </c:pt>
                <c:pt idx="2">
                  <c:v>8766.6035533282629</c:v>
                </c:pt>
                <c:pt idx="3">
                  <c:v>8140.4108415259634</c:v>
                </c:pt>
                <c:pt idx="4">
                  <c:v>3212.6814721935752</c:v>
                </c:pt>
                <c:pt idx="5">
                  <c:v>5274.826971806272</c:v>
                </c:pt>
                <c:pt idx="6">
                  <c:v>7767.5493674954023</c:v>
                </c:pt>
                <c:pt idx="7">
                  <c:v>7355.3508391248397</c:v>
                </c:pt>
                <c:pt idx="8">
                  <c:v>6856.6917754246115</c:v>
                </c:pt>
                <c:pt idx="9">
                  <c:v>11450</c:v>
                </c:pt>
              </c:numCache>
            </c:numRef>
          </c:val>
        </c:ser>
        <c:axId val="61088128"/>
        <c:axId val="61089664"/>
      </c:barChart>
      <c:catAx>
        <c:axId val="61088128"/>
        <c:scaling>
          <c:orientation val="minMax"/>
        </c:scaling>
        <c:axPos val="b"/>
        <c:numFmt formatCode="0_ ;[Red]\-0\ " sourceLinked="1"/>
        <c:tickLblPos val="nextTo"/>
        <c:crossAx val="61089664"/>
        <c:crosses val="autoZero"/>
        <c:auto val="1"/>
        <c:lblAlgn val="ctr"/>
        <c:lblOffset val="100"/>
      </c:catAx>
      <c:valAx>
        <c:axId val="61089664"/>
        <c:scaling>
          <c:orientation val="minMax"/>
        </c:scaling>
        <c:axPos val="l"/>
        <c:majorGridlines/>
        <c:numFmt formatCode="#,##0_ ;[Red]\-#,##0\ " sourceLinked="1"/>
        <c:tickLblPos val="nextTo"/>
        <c:crossAx val="61088128"/>
        <c:crosses val="autoZero"/>
        <c:crossBetween val="between"/>
      </c:valAx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AC684-008E-4FAC-B270-B4A685FE8F73}" type="datetimeFigureOut">
              <a:rPr lang="es-AR" smtClean="0"/>
              <a:pPr/>
              <a:t>31/08/2010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4540-8969-40C4-8809-CB024A42878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AC684-008E-4FAC-B270-B4A685FE8F73}" type="datetimeFigureOut">
              <a:rPr lang="es-AR" smtClean="0"/>
              <a:pPr/>
              <a:t>31/08/2010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4540-8969-40C4-8809-CB024A42878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AC684-008E-4FAC-B270-B4A685FE8F73}" type="datetimeFigureOut">
              <a:rPr lang="es-AR" smtClean="0"/>
              <a:pPr/>
              <a:t>31/08/2010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4540-8969-40C4-8809-CB024A42878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AC684-008E-4FAC-B270-B4A685FE8F73}" type="datetimeFigureOut">
              <a:rPr lang="es-AR" smtClean="0"/>
              <a:pPr/>
              <a:t>31/08/2010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4540-8969-40C4-8809-CB024A42878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AC684-008E-4FAC-B270-B4A685FE8F73}" type="datetimeFigureOut">
              <a:rPr lang="es-AR" smtClean="0"/>
              <a:pPr/>
              <a:t>31/08/2010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4540-8969-40C4-8809-CB024A42878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AC684-008E-4FAC-B270-B4A685FE8F73}" type="datetimeFigureOut">
              <a:rPr lang="es-AR" smtClean="0"/>
              <a:pPr/>
              <a:t>31/08/2010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4540-8969-40C4-8809-CB024A42878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AC684-008E-4FAC-B270-B4A685FE8F73}" type="datetimeFigureOut">
              <a:rPr lang="es-AR" smtClean="0"/>
              <a:pPr/>
              <a:t>31/08/2010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4540-8969-40C4-8809-CB024A42878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AC684-008E-4FAC-B270-B4A685FE8F73}" type="datetimeFigureOut">
              <a:rPr lang="es-AR" smtClean="0"/>
              <a:pPr/>
              <a:t>31/08/2010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AC684-008E-4FAC-B270-B4A685FE8F73}" type="datetimeFigureOut">
              <a:rPr lang="es-AR" smtClean="0"/>
              <a:pPr/>
              <a:t>31/08/2010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4540-8969-40C4-8809-CB024A42878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AC684-008E-4FAC-B270-B4A685FE8F73}" type="datetimeFigureOut">
              <a:rPr lang="es-AR" smtClean="0"/>
              <a:pPr/>
              <a:t>31/08/2010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4540-8969-40C4-8809-CB024A42878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AC684-008E-4FAC-B270-B4A685FE8F73}" type="datetimeFigureOut">
              <a:rPr lang="es-AR" smtClean="0"/>
              <a:pPr/>
              <a:t>31/08/2010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4540-8969-40C4-8809-CB024A42878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AC684-008E-4FAC-B270-B4A685FE8F73}" type="datetimeFigureOut">
              <a:rPr lang="es-AR" smtClean="0"/>
              <a:pPr/>
              <a:t>31/08/2010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F4540-8969-40C4-8809-CB024A428788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err="1" smtClean="0"/>
              <a:t>Growth</a:t>
            </a:r>
            <a:r>
              <a:rPr lang="es-AR" dirty="0" smtClean="0"/>
              <a:t> </a:t>
            </a:r>
            <a:r>
              <a:rPr lang="es-AR" dirty="0" err="1" smtClean="0"/>
              <a:t>Diagnostics</a:t>
            </a:r>
            <a:r>
              <a:rPr lang="es-AR" dirty="0" smtClean="0"/>
              <a:t> </a:t>
            </a:r>
            <a:r>
              <a:rPr lang="es-AR" dirty="0" err="1" smtClean="0"/>
              <a:t>for</a:t>
            </a:r>
            <a:r>
              <a:rPr lang="es-AR" dirty="0" smtClean="0"/>
              <a:t> Argentina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 smtClean="0"/>
              <a:t>Temas de Economía Argentina. 27/8/2010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500174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200" dirty="0" smtClean="0"/>
              <a:t>El Síndrome de Baja </a:t>
            </a:r>
            <a:r>
              <a:rPr lang="es-AR" sz="3200" dirty="0" err="1" smtClean="0"/>
              <a:t>Apropiabilidad</a:t>
            </a:r>
            <a:r>
              <a:rPr lang="es-AR" sz="3200" dirty="0" smtClean="0"/>
              <a:t> (WAS) </a:t>
            </a:r>
            <a:endParaRPr lang="es-AR" sz="3200" dirty="0"/>
          </a:p>
        </p:txBody>
      </p:sp>
      <p:pic>
        <p:nvPicPr>
          <p:cNvPr id="7" name="6 Marcador de contenido" descr="Arbol para edita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1624698"/>
            <a:ext cx="8033873" cy="4661821"/>
          </a:xfrm>
        </p:spPr>
      </p:pic>
      <p:cxnSp>
        <p:nvCxnSpPr>
          <p:cNvPr id="19" name="18 Conector recto de flecha"/>
          <p:cNvCxnSpPr/>
          <p:nvPr/>
        </p:nvCxnSpPr>
        <p:spPr>
          <a:xfrm rot="5400000">
            <a:off x="2964645" y="4679165"/>
            <a:ext cx="714380" cy="64294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500174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200" dirty="0" smtClean="0"/>
              <a:t>El Síndrome de Baja </a:t>
            </a:r>
            <a:r>
              <a:rPr lang="es-AR" sz="3200" dirty="0" err="1" smtClean="0"/>
              <a:t>Apropiabilidad</a:t>
            </a:r>
            <a:r>
              <a:rPr lang="es-AR" sz="3200" dirty="0" smtClean="0"/>
              <a:t> (WAS)</a:t>
            </a:r>
            <a:endParaRPr lang="es-AR" sz="3200" dirty="0"/>
          </a:p>
        </p:txBody>
      </p:sp>
      <p:sp>
        <p:nvSpPr>
          <p:cNvPr id="10" name="9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900"/>
              </a:spcBef>
            </a:pPr>
            <a:r>
              <a:rPr lang="es-AR" sz="2400" dirty="0" smtClean="0">
                <a:sym typeface="Wingdings" pitchFamily="2" charset="2"/>
              </a:rPr>
              <a:t>WAS 1 y WAS 2 están relacionadas: </a:t>
            </a:r>
          </a:p>
          <a:p>
            <a:pPr lvl="1">
              <a:spcBef>
                <a:spcPts val="900"/>
              </a:spcBef>
            </a:pPr>
            <a:r>
              <a:rPr lang="es-AR" sz="2000" dirty="0" smtClean="0">
                <a:sym typeface="Wingdings" pitchFamily="2" charset="2"/>
              </a:rPr>
              <a:t>Para mantener las reglas y asegurar contratos se necesita evitar colapsos</a:t>
            </a:r>
          </a:p>
          <a:p>
            <a:pPr lvl="1">
              <a:spcBef>
                <a:spcPts val="900"/>
              </a:spcBef>
            </a:pPr>
            <a:r>
              <a:rPr lang="es-AR" sz="2000" dirty="0" smtClean="0">
                <a:sym typeface="Wingdings" pitchFamily="2" charset="2"/>
              </a:rPr>
              <a:t>Débil </a:t>
            </a:r>
            <a:r>
              <a:rPr lang="es-AR" sz="2000" dirty="0" err="1" smtClean="0">
                <a:sym typeface="Wingdings" pitchFamily="2" charset="2"/>
              </a:rPr>
              <a:t>governance</a:t>
            </a:r>
            <a:r>
              <a:rPr lang="es-AR" sz="2000" dirty="0" smtClean="0">
                <a:sym typeface="Wingdings" pitchFamily="2" charset="2"/>
              </a:rPr>
              <a:t> alimenta la inestabilidad (no se pueden prever ciertos riesgos en contratos)</a:t>
            </a:r>
          </a:p>
          <a:p>
            <a:pPr lvl="1">
              <a:spcBef>
                <a:spcPts val="900"/>
              </a:spcBef>
            </a:pPr>
            <a:endParaRPr lang="es-AR" sz="2000" dirty="0" smtClean="0">
              <a:sym typeface="Wingdings" pitchFamily="2" charset="2"/>
            </a:endParaRPr>
          </a:p>
          <a:p>
            <a:pPr>
              <a:spcBef>
                <a:spcPts val="900"/>
              </a:spcBef>
            </a:pPr>
            <a:r>
              <a:rPr lang="es-AR" sz="2400" dirty="0" smtClean="0"/>
              <a:t>Implicancia de política: eliminar las restricciones que generan riesgos Macro para crear condiciones para mejor </a:t>
            </a:r>
            <a:r>
              <a:rPr lang="es-AR" sz="2400" dirty="0" err="1" smtClean="0"/>
              <a:t>governance</a:t>
            </a:r>
            <a:r>
              <a:rPr lang="es-AR" sz="2400" dirty="0" smtClean="0"/>
              <a:t>; evitar producir grandes cambios en las reglas.</a:t>
            </a:r>
            <a:endParaRPr lang="es-A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500174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200" dirty="0" smtClean="0"/>
              <a:t>Cómo y cuándo aparece el WAS</a:t>
            </a:r>
            <a:endParaRPr lang="es-AR" sz="3200" dirty="0"/>
          </a:p>
        </p:txBody>
      </p:sp>
      <p:sp>
        <p:nvSpPr>
          <p:cNvPr id="10" name="9 Marcador de contenido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25963"/>
          </a:xfrm>
        </p:spPr>
        <p:txBody>
          <a:bodyPr>
            <a:normAutofit/>
          </a:bodyPr>
          <a:lstStyle/>
          <a:p>
            <a:pPr>
              <a:spcBef>
                <a:spcPts val="900"/>
              </a:spcBef>
            </a:pPr>
            <a:r>
              <a:rPr lang="es-AR" sz="2400" dirty="0" smtClean="0"/>
              <a:t>Cómo?  Situación externa, financiera o fiscal insostenible </a:t>
            </a:r>
            <a:r>
              <a:rPr lang="es-AR" sz="2400" dirty="0" smtClean="0">
                <a:sym typeface="Wingdings" pitchFamily="2" charset="2"/>
              </a:rPr>
              <a:t> expectativas  agentes se protegen.</a:t>
            </a:r>
            <a:endParaRPr lang="es-AR" sz="2400" dirty="0" smtClean="0"/>
          </a:p>
          <a:p>
            <a:pPr>
              <a:spcBef>
                <a:spcPts val="900"/>
              </a:spcBef>
            </a:pPr>
            <a:r>
              <a:rPr lang="es-AR" sz="2400" dirty="0" smtClean="0"/>
              <a:t>Cuándo aparece? i) Déficit fiscal y deuda o </a:t>
            </a:r>
            <a:r>
              <a:rPr lang="es-AR" sz="2400" dirty="0" err="1" smtClean="0"/>
              <a:t>ii</a:t>
            </a:r>
            <a:r>
              <a:rPr lang="es-AR" sz="2400" dirty="0" smtClean="0"/>
              <a:t>) Pol. Monetaria laxa con pérdida de reservas o </a:t>
            </a:r>
            <a:r>
              <a:rPr lang="es-AR" sz="2400" dirty="0" err="1" smtClean="0"/>
              <a:t>iii</a:t>
            </a:r>
            <a:r>
              <a:rPr lang="es-AR" sz="2400" dirty="0" smtClean="0"/>
              <a:t>) Bancos con activos riesgosos, o </a:t>
            </a:r>
            <a:r>
              <a:rPr lang="es-AR" sz="2400" dirty="0" err="1" smtClean="0"/>
              <a:t>iv</a:t>
            </a:r>
            <a:r>
              <a:rPr lang="es-AR" sz="2400" dirty="0" smtClean="0"/>
              <a:t>) Déficit externo grande, </a:t>
            </a:r>
            <a:r>
              <a:rPr lang="es-AR" sz="2400" dirty="0" err="1" smtClean="0"/>
              <a:t>ov</a:t>
            </a:r>
            <a:r>
              <a:rPr lang="es-AR" sz="2400" dirty="0" smtClean="0"/>
              <a:t>) TC lejos del </a:t>
            </a:r>
            <a:r>
              <a:rPr lang="es-AR" sz="2400" dirty="0" err="1" smtClean="0"/>
              <a:t>eq</a:t>
            </a:r>
            <a:r>
              <a:rPr lang="es-AR" sz="2400" dirty="0" smtClean="0"/>
              <a:t>.</a:t>
            </a:r>
          </a:p>
          <a:p>
            <a:pPr>
              <a:spcBef>
                <a:spcPts val="900"/>
              </a:spcBef>
              <a:buNone/>
            </a:pPr>
            <a:endParaRPr lang="es-AR" sz="2400" dirty="0" smtClean="0"/>
          </a:p>
          <a:p>
            <a:pPr>
              <a:spcBef>
                <a:spcPts val="900"/>
              </a:spcBef>
            </a:pPr>
            <a:endParaRPr lang="es-AR" sz="2400" dirty="0"/>
          </a:p>
        </p:txBody>
      </p:sp>
      <p:sp>
        <p:nvSpPr>
          <p:cNvPr id="6" name="5 Flecha abajo"/>
          <p:cNvSpPr/>
          <p:nvPr/>
        </p:nvSpPr>
        <p:spPr>
          <a:xfrm>
            <a:off x="4143372" y="3714752"/>
            <a:ext cx="500066" cy="500066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7 CuadroTexto"/>
          <p:cNvSpPr txBox="1"/>
          <p:nvPr/>
        </p:nvSpPr>
        <p:spPr>
          <a:xfrm>
            <a:off x="3214678" y="4202676"/>
            <a:ext cx="2286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800" dirty="0" smtClean="0"/>
              <a:t>Shock</a:t>
            </a:r>
            <a:endParaRPr lang="es-A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500174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200" dirty="0" smtClean="0"/>
              <a:t>El proceso del WAS 1</a:t>
            </a:r>
            <a:endParaRPr lang="es-AR" sz="3200" dirty="0"/>
          </a:p>
        </p:txBody>
      </p:sp>
      <p:pic>
        <p:nvPicPr>
          <p:cNvPr id="12" name="11 Marcador de contenido" descr="WAS 1 - Proces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2500" y="1600200"/>
            <a:ext cx="7778999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500174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200" dirty="0" smtClean="0"/>
              <a:t>El proceso del WAS 2</a:t>
            </a:r>
            <a:endParaRPr lang="es-AR" sz="3200" dirty="0"/>
          </a:p>
        </p:txBody>
      </p:sp>
      <p:pic>
        <p:nvPicPr>
          <p:cNvPr id="6" name="5 Marcador de contenido" descr="WAS 2 - Proces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4526" y="1857364"/>
            <a:ext cx="8491371" cy="450059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500174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200" dirty="0" smtClean="0"/>
              <a:t>¿Estamos enfermos de algo más?</a:t>
            </a:r>
            <a:endParaRPr lang="es-AR" sz="3200" dirty="0"/>
          </a:p>
        </p:txBody>
      </p:sp>
      <p:sp>
        <p:nvSpPr>
          <p:cNvPr id="11" name="10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Parece que no</a:t>
            </a:r>
          </a:p>
          <a:p>
            <a:r>
              <a:rPr lang="es-AR" dirty="0" smtClean="0"/>
              <a:t>Infraestructura- Problema Energético???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500174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200" dirty="0" smtClean="0"/>
              <a:t>Lo observado (el </a:t>
            </a:r>
            <a:r>
              <a:rPr lang="es-AR" sz="3200" dirty="0" err="1" smtClean="0"/>
              <a:t>paper</a:t>
            </a:r>
            <a:r>
              <a:rPr lang="es-AR" sz="3200" dirty="0" smtClean="0"/>
              <a:t> es de 2007)</a:t>
            </a:r>
            <a:endParaRPr lang="es-AR" sz="3200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La economía crece rápido</a:t>
            </a:r>
          </a:p>
          <a:p>
            <a:r>
              <a:rPr lang="es-AR" dirty="0" smtClean="0"/>
              <a:t>La economía tiene superávits gemelos</a:t>
            </a:r>
          </a:p>
          <a:p>
            <a:pPr>
              <a:buNone/>
            </a:pPr>
            <a:r>
              <a:rPr lang="es-AR" dirty="0" smtClean="0"/>
              <a:t>(¿Qué sigue siendo válido?)</a:t>
            </a:r>
          </a:p>
          <a:p>
            <a:pPr>
              <a:buNone/>
            </a:pPr>
            <a:endParaRPr lang="es-AR" dirty="0"/>
          </a:p>
        </p:txBody>
      </p:sp>
      <p:graphicFrame>
        <p:nvGraphicFramePr>
          <p:cNvPr id="8" name="1 Gráfico"/>
          <p:cNvGraphicFramePr/>
          <p:nvPr/>
        </p:nvGraphicFramePr>
        <p:xfrm>
          <a:off x="357158" y="3429000"/>
          <a:ext cx="4572000" cy="2738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1 Gráfico"/>
          <p:cNvGraphicFramePr/>
          <p:nvPr/>
        </p:nvGraphicFramePr>
        <p:xfrm>
          <a:off x="4357686" y="335756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500174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200" dirty="0" smtClean="0"/>
              <a:t>Por qué se creció en el periodo 2003-2007</a:t>
            </a:r>
            <a:endParaRPr lang="es-AR" sz="3200" dirty="0"/>
          </a:p>
        </p:txBody>
      </p:sp>
      <p:sp>
        <p:nvSpPr>
          <p:cNvPr id="11" name="10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s-AR" dirty="0" smtClean="0"/>
              <a:t>Más S e I</a:t>
            </a:r>
          </a:p>
          <a:p>
            <a:r>
              <a:rPr lang="es-AR" dirty="0" smtClean="0"/>
              <a:t>Menor riesgo macro.</a:t>
            </a:r>
          </a:p>
          <a:p>
            <a:endParaRPr lang="es-AR" dirty="0" smtClean="0"/>
          </a:p>
          <a:p>
            <a:pPr>
              <a:buNone/>
            </a:pPr>
            <a:r>
              <a:rPr lang="es-AR" dirty="0" smtClean="0"/>
              <a:t>¿Cómo se sostendrían tales explicaciones?</a:t>
            </a:r>
          </a:p>
          <a:p>
            <a:pPr lvl="1">
              <a:buFontTx/>
              <a:buChar char="-"/>
            </a:pPr>
            <a:r>
              <a:rPr lang="es-AR" dirty="0" smtClean="0"/>
              <a:t>Creció el ahorro pero no los activos externos</a:t>
            </a:r>
          </a:p>
          <a:p>
            <a:pPr lvl="1">
              <a:buFontTx/>
              <a:buChar char="-"/>
            </a:pPr>
            <a:r>
              <a:rPr lang="es-AR" dirty="0" smtClean="0"/>
              <a:t>Las tasas bajaron</a:t>
            </a:r>
          </a:p>
          <a:p>
            <a:pPr lvl="1">
              <a:buFontTx/>
              <a:buChar char="-"/>
            </a:pPr>
            <a:r>
              <a:rPr lang="es-AR" dirty="0" smtClean="0"/>
              <a:t>Creció I/Y</a:t>
            </a:r>
          </a:p>
          <a:p>
            <a:pPr lvl="1">
              <a:buFontTx/>
              <a:buChar char="-"/>
            </a:pPr>
            <a:r>
              <a:rPr lang="es-AR" dirty="0" smtClean="0"/>
              <a:t>Tipo de cambio mantenido desde abajo.</a:t>
            </a:r>
          </a:p>
          <a:p>
            <a:pPr lvl="1">
              <a:buFontTx/>
              <a:buChar char="-"/>
            </a:pPr>
            <a:r>
              <a:rPr lang="es-AR" dirty="0" smtClean="0"/>
              <a:t>Crecimiento Reservas (con </a:t>
            </a:r>
            <a:r>
              <a:rPr lang="es-AR" dirty="0" err="1" smtClean="0"/>
              <a:t>TCMulti</a:t>
            </a:r>
            <a:r>
              <a:rPr lang="es-AR" dirty="0" smtClean="0"/>
              <a:t> constante)</a:t>
            </a:r>
          </a:p>
          <a:p>
            <a:pPr>
              <a:buFontTx/>
              <a:buChar char="-"/>
            </a:pPr>
            <a:endParaRPr lang="es-AR" dirty="0" smtClean="0"/>
          </a:p>
          <a:p>
            <a:pPr lvl="1">
              <a:buFontTx/>
              <a:buChar char="-"/>
            </a:pPr>
            <a:endParaRPr lang="es-AR" dirty="0" smtClean="0"/>
          </a:p>
          <a:p>
            <a:pPr>
              <a:buFontTx/>
              <a:buChar char="-"/>
            </a:pP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500174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200" dirty="0" smtClean="0"/>
              <a:t>Las hipótesis de trabajo (2007)</a:t>
            </a:r>
            <a:endParaRPr lang="es-AR" sz="3200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r>
              <a:rPr lang="es-AR" sz="2000" b="1" dirty="0" smtClean="0"/>
              <a:t>La volatilidad macro de Argentina es alta y los procesos de crecimiento son propensos a terminar en colapsos</a:t>
            </a:r>
          </a:p>
          <a:p>
            <a:r>
              <a:rPr lang="es-AR" sz="2000" b="1" dirty="0" smtClean="0"/>
              <a:t>Aunque la </a:t>
            </a:r>
            <a:r>
              <a:rPr lang="es-AR" sz="2000" b="1" dirty="0" err="1" smtClean="0"/>
              <a:t>situacion</a:t>
            </a:r>
            <a:r>
              <a:rPr lang="es-AR" sz="2000" b="1" dirty="0" smtClean="0"/>
              <a:t> fiscal mejoró puede empeorar</a:t>
            </a:r>
          </a:p>
          <a:p>
            <a:r>
              <a:rPr lang="es-AR" sz="2000" b="1" dirty="0" smtClean="0"/>
              <a:t>La situación externa se puede deteriorar</a:t>
            </a:r>
          </a:p>
          <a:p>
            <a:r>
              <a:rPr lang="es-AR" sz="2000" b="1" dirty="0" smtClean="0"/>
              <a:t>La falta de “profundidad” financiera puede volverse restrictiva como consecuencia de algunos efectos de la </a:t>
            </a:r>
            <a:r>
              <a:rPr lang="es-AR" sz="2000" b="1" dirty="0" err="1" smtClean="0"/>
              <a:t>crsis</a:t>
            </a:r>
            <a:r>
              <a:rPr lang="es-AR" sz="2000" b="1" dirty="0" smtClean="0"/>
              <a:t> 2001-2002</a:t>
            </a:r>
          </a:p>
          <a:p>
            <a:r>
              <a:rPr lang="es-AR" sz="2000" b="1" dirty="0" smtClean="0"/>
              <a:t>Las distorsiones en precios relativos y estructuras de </a:t>
            </a:r>
            <a:r>
              <a:rPr lang="es-AR" sz="2000" b="1" dirty="0" err="1" smtClean="0"/>
              <a:t>governance</a:t>
            </a:r>
            <a:r>
              <a:rPr lang="es-AR" sz="2000" b="1" dirty="0" smtClean="0"/>
              <a:t> pueden generar cuellos de botella en sectores específicos (energía)</a:t>
            </a:r>
          </a:p>
          <a:p>
            <a:endParaRPr lang="es-AR" sz="2000" b="1" dirty="0" smtClean="0"/>
          </a:p>
          <a:p>
            <a:r>
              <a:rPr lang="es-AR" sz="2000" b="1" dirty="0" smtClean="0"/>
              <a:t>Todo esto podrá afectar la </a:t>
            </a:r>
            <a:r>
              <a:rPr lang="es-AR" sz="2000" b="1" dirty="0" err="1" smtClean="0"/>
              <a:t>apropiabilidad</a:t>
            </a:r>
            <a:r>
              <a:rPr lang="es-AR" sz="2000" b="1" dirty="0" smtClean="0"/>
              <a:t> en el futuro (conflicto campo, sigue siendo un problema la pobreza y la distribución del Y, </a:t>
            </a:r>
            <a:r>
              <a:rPr lang="es-AR" sz="2000" b="1" dirty="0" err="1" smtClean="0"/>
              <a:t>etc</a:t>
            </a:r>
            <a:r>
              <a:rPr lang="es-AR" sz="2000" b="1" dirty="0" smtClean="0"/>
              <a:t>)</a:t>
            </a:r>
          </a:p>
          <a:p>
            <a:endParaRPr lang="es-AR" sz="2000" b="1" dirty="0" smtClean="0"/>
          </a:p>
          <a:p>
            <a:endParaRPr lang="es-AR" sz="2000" b="1" dirty="0" smtClean="0"/>
          </a:p>
          <a:p>
            <a:endParaRPr lang="es-AR" dirty="0"/>
          </a:p>
        </p:txBody>
      </p:sp>
      <p:sp>
        <p:nvSpPr>
          <p:cNvPr id="8" name="7 Flecha derecha"/>
          <p:cNvSpPr/>
          <p:nvPr/>
        </p:nvSpPr>
        <p:spPr>
          <a:xfrm rot="5400000">
            <a:off x="4286248" y="4321975"/>
            <a:ext cx="428628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500174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Concluyendo I</a:t>
            </a:r>
            <a:endParaRPr lang="es-AR" dirty="0"/>
          </a:p>
        </p:txBody>
      </p:sp>
      <p:sp>
        <p:nvSpPr>
          <p:cNvPr id="8" name="7 Marcador de contenido"/>
          <p:cNvSpPr>
            <a:spLocks noGrp="1"/>
          </p:cNvSpPr>
          <p:nvPr>
            <p:ph idx="1"/>
          </p:nvPr>
        </p:nvSpPr>
        <p:spPr>
          <a:xfrm>
            <a:off x="214282" y="1474805"/>
            <a:ext cx="8929718" cy="4525963"/>
          </a:xfrm>
        </p:spPr>
        <p:txBody>
          <a:bodyPr>
            <a:normAutofit fontScale="92500" lnSpcReduction="10000"/>
          </a:bodyPr>
          <a:lstStyle/>
          <a:p>
            <a:r>
              <a:rPr lang="es-AR" sz="2400" b="1" dirty="0" smtClean="0"/>
              <a:t>El crecimiento de la economía desde 2002, además de los efectos directos sobre el bienestar ayudo a: i)mejorar la situación fiscal, </a:t>
            </a:r>
            <a:r>
              <a:rPr lang="es-AR" sz="2400" b="1" dirty="0" err="1" smtClean="0"/>
              <a:t>ii</a:t>
            </a:r>
            <a:r>
              <a:rPr lang="es-AR" sz="2400" b="1" dirty="0" smtClean="0"/>
              <a:t>) reducir la conflictividad, </a:t>
            </a:r>
            <a:r>
              <a:rPr lang="es-AR" sz="2400" b="1" dirty="0" err="1" smtClean="0"/>
              <a:t>iii</a:t>
            </a:r>
            <a:r>
              <a:rPr lang="es-AR" sz="2400" b="1" dirty="0" smtClean="0"/>
              <a:t>) financiar la I.</a:t>
            </a:r>
          </a:p>
          <a:p>
            <a:r>
              <a:rPr lang="es-AR" sz="2400" b="1" dirty="0" smtClean="0"/>
              <a:t>Pero… no todo es color de rosas porque: i)  la economía sigue expuestas a shocks externos negativos (se hizo algo para proteger), </a:t>
            </a:r>
            <a:r>
              <a:rPr lang="es-AR" sz="2400" b="1" dirty="0" err="1" smtClean="0"/>
              <a:t>ii</a:t>
            </a:r>
            <a:r>
              <a:rPr lang="es-AR" sz="2400" b="1" dirty="0" smtClean="0"/>
              <a:t>) G insostenible, </a:t>
            </a:r>
            <a:r>
              <a:rPr lang="es-AR" sz="2400" b="1" dirty="0" err="1" smtClean="0"/>
              <a:t>iii</a:t>
            </a:r>
            <a:r>
              <a:rPr lang="es-AR" sz="2400" b="1" dirty="0" smtClean="0"/>
              <a:t>) fallas mercados financieros , </a:t>
            </a:r>
            <a:r>
              <a:rPr lang="es-AR" sz="2400" b="1" dirty="0" err="1" smtClean="0"/>
              <a:t>iv</a:t>
            </a:r>
            <a:r>
              <a:rPr lang="es-AR" sz="2400" b="1" dirty="0" smtClean="0"/>
              <a:t>) sigue habiendo volatilidad macro, v) cuellos de botella en sectores relevantes, vi) conflictos de intereses</a:t>
            </a:r>
          </a:p>
          <a:p>
            <a:r>
              <a:rPr lang="es-AR" sz="2400" b="1" dirty="0" smtClean="0"/>
              <a:t>Este crecimiento tiene sus propios problemas: i) ineficiencia en la asignación de inversiones, </a:t>
            </a:r>
            <a:r>
              <a:rPr lang="es-AR" sz="2400" b="1" dirty="0" err="1" smtClean="0"/>
              <a:t>ii</a:t>
            </a:r>
            <a:r>
              <a:rPr lang="es-AR" sz="2400" b="1" dirty="0" smtClean="0"/>
              <a:t>) la economía recalentada, </a:t>
            </a:r>
            <a:r>
              <a:rPr lang="es-AR" sz="2400" b="1" dirty="0" err="1" smtClean="0"/>
              <a:t>iii</a:t>
            </a:r>
            <a:r>
              <a:rPr lang="es-AR" sz="2400" b="1" dirty="0" smtClean="0"/>
              <a:t>) sistema previsional insostenible</a:t>
            </a:r>
          </a:p>
          <a:p>
            <a:endParaRPr lang="es-AR" sz="2400" b="1" dirty="0" smtClean="0"/>
          </a:p>
          <a:p>
            <a:r>
              <a:rPr lang="es-AR" sz="2400" b="1" dirty="0" smtClean="0">
                <a:solidFill>
                  <a:srgbClr val="FF0000"/>
                </a:solidFill>
              </a:rPr>
              <a:t>RECOMIENDENME POLÍTICAS!!!!</a:t>
            </a:r>
          </a:p>
          <a:p>
            <a:endParaRPr lang="es-A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500174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200" dirty="0" smtClean="0"/>
              <a:t>Esquema de la presentación</a:t>
            </a:r>
            <a:endParaRPr lang="es-AR" sz="3200" dirty="0"/>
          </a:p>
        </p:txBody>
      </p:sp>
      <p:sp>
        <p:nvSpPr>
          <p:cNvPr id="10" name="9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/>
          </a:bodyPr>
          <a:lstStyle/>
          <a:p>
            <a:pPr>
              <a:spcBef>
                <a:spcPts val="900"/>
              </a:spcBef>
            </a:pPr>
            <a:r>
              <a:rPr lang="es-AR" sz="2400" dirty="0" smtClean="0"/>
              <a:t>Hechos estilizados del crecimiento argentino</a:t>
            </a:r>
          </a:p>
          <a:p>
            <a:pPr>
              <a:spcBef>
                <a:spcPts val="900"/>
              </a:spcBef>
            </a:pPr>
            <a:r>
              <a:rPr lang="es-AR" sz="2400" dirty="0" smtClean="0"/>
              <a:t>Identificación del “síndrome” y lo “síntomas” asociados a él</a:t>
            </a:r>
          </a:p>
          <a:p>
            <a:pPr>
              <a:spcBef>
                <a:spcPts val="900"/>
              </a:spcBef>
            </a:pPr>
            <a:r>
              <a:rPr lang="es-AR" sz="2400" dirty="0" smtClean="0"/>
              <a:t>Definición de hipótesis</a:t>
            </a:r>
          </a:p>
          <a:p>
            <a:pPr>
              <a:spcBef>
                <a:spcPts val="900"/>
              </a:spcBef>
            </a:pPr>
            <a:r>
              <a:rPr lang="es-AR" sz="2400" dirty="0" smtClean="0"/>
              <a:t>Conclusiones</a:t>
            </a:r>
          </a:p>
          <a:p>
            <a:pPr>
              <a:spcBef>
                <a:spcPts val="900"/>
              </a:spcBef>
            </a:pPr>
            <a:endParaRPr lang="es-AR" sz="2400" dirty="0" smtClean="0"/>
          </a:p>
          <a:p>
            <a:pPr>
              <a:spcBef>
                <a:spcPts val="900"/>
              </a:spcBef>
            </a:pPr>
            <a:endParaRPr lang="es-A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500174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200" dirty="0" smtClean="0"/>
              <a:t>Hechos estilizados</a:t>
            </a:r>
            <a:endParaRPr lang="es-AR" sz="3200" dirty="0"/>
          </a:p>
        </p:txBody>
      </p:sp>
      <p:sp>
        <p:nvSpPr>
          <p:cNvPr id="10" name="9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900"/>
              </a:spcBef>
            </a:pPr>
            <a:r>
              <a:rPr lang="es-AR" sz="2400" dirty="0" smtClean="0"/>
              <a:t>Argentina ha enfrentado serias dificultades para crecer rápido durante periodos extensos; los episodios de lanzamiento y aceleración del crecimiento frecuentemente han terminado de súbito.</a:t>
            </a:r>
          </a:p>
          <a:p>
            <a:pPr>
              <a:spcBef>
                <a:spcPts val="900"/>
              </a:spcBef>
            </a:pPr>
            <a:r>
              <a:rPr lang="es-AR" sz="2400" dirty="0" smtClean="0"/>
              <a:t>Las características del crecimiento varían con los regímenes internacionales</a:t>
            </a:r>
          </a:p>
          <a:p>
            <a:pPr>
              <a:spcBef>
                <a:spcPts val="900"/>
              </a:spcBef>
            </a:pPr>
            <a:r>
              <a:rPr lang="es-AR" sz="2400" dirty="0" smtClean="0"/>
              <a:t>En las últimas tres (o cuatro) décadas la economía Argentina ha sido propensa ha sufrir crisis y colapsos de crecimiento</a:t>
            </a:r>
          </a:p>
          <a:p>
            <a:pPr>
              <a:spcBef>
                <a:spcPts val="900"/>
              </a:spcBef>
            </a:pPr>
            <a:r>
              <a:rPr lang="es-AR" sz="2400" dirty="0" smtClean="0"/>
              <a:t>Se han repetido con frecuencia cambios bruscos en los precios relativos, la inflación y la liquidez externa del país</a:t>
            </a:r>
          </a:p>
          <a:p>
            <a:pPr>
              <a:spcBef>
                <a:spcPts val="900"/>
              </a:spcBef>
            </a:pPr>
            <a:r>
              <a:rPr lang="es-AR" sz="2400" dirty="0" smtClean="0"/>
              <a:t>Han ocurrido cambios drásticos en la distribución del ingreso, habitualmente vinculados a los episodios de crisis</a:t>
            </a:r>
          </a:p>
          <a:p>
            <a:pPr>
              <a:spcBef>
                <a:spcPts val="900"/>
              </a:spcBef>
            </a:pPr>
            <a:endParaRPr lang="es-AR" sz="2400" dirty="0" smtClean="0"/>
          </a:p>
          <a:p>
            <a:pPr>
              <a:spcBef>
                <a:spcPts val="900"/>
              </a:spcBef>
            </a:pPr>
            <a:endParaRPr lang="es-A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500174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200" dirty="0" smtClean="0"/>
              <a:t>Hechos estilizados I</a:t>
            </a:r>
            <a:endParaRPr lang="es-AR" sz="3200" dirty="0"/>
          </a:p>
        </p:txBody>
      </p:sp>
      <p:pic>
        <p:nvPicPr>
          <p:cNvPr id="7" name="6 Marcador de contenido" descr="Estilizado 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1472" y="1600200"/>
            <a:ext cx="7643866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500174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200" dirty="0" smtClean="0"/>
              <a:t>Hechos estilizados II</a:t>
            </a:r>
            <a:endParaRPr lang="es-AR" sz="3200" dirty="0"/>
          </a:p>
        </p:txBody>
      </p:sp>
      <p:pic>
        <p:nvPicPr>
          <p:cNvPr id="8" name="7 Marcador de contenido" descr="Estilizado 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596" y="1600200"/>
            <a:ext cx="8215370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500174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200" dirty="0" smtClean="0"/>
              <a:t>Hechos estilizados III</a:t>
            </a:r>
            <a:endParaRPr lang="es-AR" sz="3200" dirty="0"/>
          </a:p>
        </p:txBody>
      </p:sp>
      <p:pic>
        <p:nvPicPr>
          <p:cNvPr id="7" name="6 Marcador de contenido" descr="Estilizado 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282" y="1571612"/>
            <a:ext cx="8429684" cy="500066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500174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200" dirty="0" smtClean="0"/>
              <a:t>Hechos estilizados IV</a:t>
            </a:r>
            <a:endParaRPr lang="es-AR" sz="3200" dirty="0"/>
          </a:p>
        </p:txBody>
      </p:sp>
      <p:pic>
        <p:nvPicPr>
          <p:cNvPr id="7" name="6 Marcador de contenido" descr="Estilizado 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282" y="1643050"/>
            <a:ext cx="8143932" cy="491761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500174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200" dirty="0" smtClean="0"/>
              <a:t>Hechos estilizados V</a:t>
            </a:r>
            <a:endParaRPr lang="es-AR" sz="3200" dirty="0"/>
          </a:p>
        </p:txBody>
      </p:sp>
      <p:pic>
        <p:nvPicPr>
          <p:cNvPr id="7" name="6 Marcador de contenido" descr="Estilizado 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596" y="1643050"/>
            <a:ext cx="8215370" cy="492922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500174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200" dirty="0" smtClean="0"/>
              <a:t>Hechos estilizados VI</a:t>
            </a:r>
            <a:endParaRPr lang="es-AR" sz="3200" dirty="0"/>
          </a:p>
        </p:txBody>
      </p:sp>
      <p:pic>
        <p:nvPicPr>
          <p:cNvPr id="7" name="6 Marcador de contenido" descr="Estilizado 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57356" y="1571612"/>
            <a:ext cx="5286412" cy="511769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"/>
          <p:cNvCxnSpPr/>
          <p:nvPr/>
        </p:nvCxnSpPr>
        <p:spPr>
          <a:xfrm>
            <a:off x="0" y="1500174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3200" dirty="0" smtClean="0"/>
              <a:t>El Síndrome de Baja </a:t>
            </a:r>
            <a:r>
              <a:rPr lang="es-AR" sz="3200" dirty="0" err="1" smtClean="0"/>
              <a:t>Apropiabilidad</a:t>
            </a:r>
            <a:r>
              <a:rPr lang="es-AR" sz="3200" dirty="0" smtClean="0"/>
              <a:t> (WAS) </a:t>
            </a:r>
            <a:endParaRPr lang="es-AR" sz="3200" dirty="0"/>
          </a:p>
        </p:txBody>
      </p:sp>
      <p:sp>
        <p:nvSpPr>
          <p:cNvPr id="10" name="9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900"/>
              </a:spcBef>
            </a:pPr>
            <a:r>
              <a:rPr lang="es-AR" sz="2400" dirty="0" smtClean="0"/>
              <a:t>WAS tipo 1: Riesgos Macro.</a:t>
            </a:r>
          </a:p>
          <a:p>
            <a:pPr lvl="1">
              <a:spcBef>
                <a:spcPts val="900"/>
              </a:spcBef>
            </a:pPr>
            <a:r>
              <a:rPr lang="es-AR" sz="2000" dirty="0" smtClean="0"/>
              <a:t>Origen:  </a:t>
            </a:r>
            <a:r>
              <a:rPr lang="es-AR" sz="2000" u="sng" dirty="0" smtClean="0"/>
              <a:t>Inestabilidad</a:t>
            </a:r>
            <a:r>
              <a:rPr lang="es-AR" sz="2000" dirty="0" smtClean="0"/>
              <a:t> Macroeconómica, fiscal y financiera</a:t>
            </a:r>
          </a:p>
          <a:p>
            <a:pPr lvl="1">
              <a:spcBef>
                <a:spcPts val="900"/>
              </a:spcBef>
            </a:pPr>
            <a:r>
              <a:rPr lang="es-AR" sz="2000" dirty="0" smtClean="0"/>
              <a:t>Episodios agudos </a:t>
            </a:r>
            <a:r>
              <a:rPr lang="es-AR" sz="2000" dirty="0" smtClean="0">
                <a:sym typeface="Wingdings" pitchFamily="2" charset="2"/>
              </a:rPr>
              <a:t> Colapsos de crecimiento.</a:t>
            </a:r>
          </a:p>
          <a:p>
            <a:pPr>
              <a:spcBef>
                <a:spcPts val="900"/>
              </a:spcBef>
            </a:pPr>
            <a:r>
              <a:rPr lang="es-AR" sz="2400" dirty="0" smtClean="0">
                <a:sym typeface="Wingdings" pitchFamily="2" charset="2"/>
              </a:rPr>
              <a:t>WAS tipo 2: Riesgos Micro</a:t>
            </a:r>
          </a:p>
          <a:p>
            <a:pPr lvl="1">
              <a:spcBef>
                <a:spcPts val="900"/>
              </a:spcBef>
            </a:pPr>
            <a:r>
              <a:rPr lang="es-AR" sz="2000" dirty="0" smtClean="0">
                <a:sym typeface="Wingdings" pitchFamily="2" charset="2"/>
              </a:rPr>
              <a:t>Origen: Estructuras defectuosas de </a:t>
            </a:r>
            <a:r>
              <a:rPr lang="es-AR" sz="2000" i="1" u="sng" dirty="0" err="1" smtClean="0">
                <a:sym typeface="Wingdings" pitchFamily="2" charset="2"/>
              </a:rPr>
              <a:t>Governance</a:t>
            </a:r>
            <a:r>
              <a:rPr lang="es-AR" sz="2000" i="1" dirty="0" smtClean="0">
                <a:sym typeface="Wingdings" pitchFamily="2" charset="2"/>
              </a:rPr>
              <a:t> (procesos que apoyan la actividad económica y las transacciones protegiendo los derechos de propiedad, asegurando el cumplimiento de contratos y tomando acciones colectivas para proveer la infraestructura organizacional y física)</a:t>
            </a:r>
            <a:r>
              <a:rPr lang="es-AR" sz="2000" dirty="0" smtClean="0">
                <a:sym typeface="Wingdings" pitchFamily="2" charset="2"/>
              </a:rPr>
              <a:t> </a:t>
            </a:r>
          </a:p>
          <a:p>
            <a:pPr lvl="1">
              <a:spcBef>
                <a:spcPts val="900"/>
              </a:spcBef>
            </a:pPr>
            <a:r>
              <a:rPr lang="es-AR" sz="2000" dirty="0" smtClean="0">
                <a:sym typeface="Wingdings" pitchFamily="2" charset="2"/>
              </a:rPr>
              <a:t>Crónico  Ritmo lento de crecimiento.</a:t>
            </a:r>
          </a:p>
          <a:p>
            <a:pPr>
              <a:spcBef>
                <a:spcPts val="900"/>
              </a:spcBef>
              <a:buNone/>
            </a:pPr>
            <a:endParaRPr lang="es-AR" sz="2400" dirty="0" smtClean="0">
              <a:sym typeface="Wingdings" pitchFamily="2" charset="2"/>
            </a:endParaRPr>
          </a:p>
          <a:p>
            <a:pPr lvl="1">
              <a:spcBef>
                <a:spcPts val="900"/>
              </a:spcBef>
            </a:pPr>
            <a:endParaRPr lang="es-AR" sz="2000" dirty="0" smtClean="0">
              <a:sym typeface="Wingdings" pitchFamily="2" charset="2"/>
            </a:endParaRPr>
          </a:p>
          <a:p>
            <a:pPr>
              <a:spcBef>
                <a:spcPts val="900"/>
              </a:spcBef>
            </a:pPr>
            <a:endParaRPr lang="es-A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</TotalTime>
  <Words>702</Words>
  <Application>Microsoft Office PowerPoint</Application>
  <PresentationFormat>Presentación en pantalla (4:3)</PresentationFormat>
  <Paragraphs>73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Tema de Office</vt:lpstr>
      <vt:lpstr>Growth Diagnostics for Argentina</vt:lpstr>
      <vt:lpstr>Esquema de la presentación</vt:lpstr>
      <vt:lpstr>Hechos estilizados I</vt:lpstr>
      <vt:lpstr>Hechos estilizados II</vt:lpstr>
      <vt:lpstr>Hechos estilizados III</vt:lpstr>
      <vt:lpstr>Hechos estilizados IV</vt:lpstr>
      <vt:lpstr>Hechos estilizados V</vt:lpstr>
      <vt:lpstr>Hechos estilizados VI</vt:lpstr>
      <vt:lpstr>El Síndrome de Baja Apropiabilidad (WAS) </vt:lpstr>
      <vt:lpstr>El Síndrome de Baja Apropiabilidad (WAS) </vt:lpstr>
      <vt:lpstr>El Síndrome de Baja Apropiabilidad (WAS)</vt:lpstr>
      <vt:lpstr>Cómo y cuándo aparece el WAS</vt:lpstr>
      <vt:lpstr>El proceso del WAS 1</vt:lpstr>
      <vt:lpstr>El proceso del WAS 2</vt:lpstr>
      <vt:lpstr>¿Estamos enfermos de algo más?</vt:lpstr>
      <vt:lpstr>Lo observado (el paper es de 2007)</vt:lpstr>
      <vt:lpstr>Por qué se creció en el periodo 2003-2007</vt:lpstr>
      <vt:lpstr>Las hipótesis de trabajo (2007)</vt:lpstr>
      <vt:lpstr>Concluyendo I</vt:lpstr>
      <vt:lpstr>Hechos estilizados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Growth Diagnostics for Argentina</dc:title>
  <dc:creator>USUARIO</dc:creator>
  <cp:lastModifiedBy>Alfredo</cp:lastModifiedBy>
  <cp:revision>25</cp:revision>
  <dcterms:created xsi:type="dcterms:W3CDTF">2010-08-23T23:24:48Z</dcterms:created>
  <dcterms:modified xsi:type="dcterms:W3CDTF">2010-08-31T21:05:35Z</dcterms:modified>
</cp:coreProperties>
</file>